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386" r:id="rId10"/>
    <p:sldId id="387" r:id="rId11"/>
    <p:sldId id="317" r:id="rId12"/>
    <p:sldId id="368" r:id="rId13"/>
    <p:sldId id="318" r:id="rId14"/>
    <p:sldId id="319" r:id="rId15"/>
    <p:sldId id="316" r:id="rId16"/>
    <p:sldId id="321" r:id="rId17"/>
    <p:sldId id="320" r:id="rId18"/>
    <p:sldId id="323" r:id="rId19"/>
    <p:sldId id="369" r:id="rId20"/>
    <p:sldId id="322" r:id="rId21"/>
    <p:sldId id="324" r:id="rId22"/>
    <p:sldId id="325" r:id="rId23"/>
    <p:sldId id="326" r:id="rId24"/>
    <p:sldId id="327" r:id="rId25"/>
    <p:sldId id="328" r:id="rId26"/>
    <p:sldId id="261" r:id="rId27"/>
    <p:sldId id="370" r:id="rId28"/>
    <p:sldId id="262" r:id="rId29"/>
    <p:sldId id="263" r:id="rId30"/>
    <p:sldId id="371" r:id="rId31"/>
    <p:sldId id="285" r:id="rId32"/>
    <p:sldId id="286" r:id="rId33"/>
    <p:sldId id="288" r:id="rId34"/>
    <p:sldId id="289" r:id="rId35"/>
    <p:sldId id="372" r:id="rId36"/>
    <p:sldId id="291" r:id="rId37"/>
    <p:sldId id="292" r:id="rId38"/>
    <p:sldId id="294" r:id="rId39"/>
    <p:sldId id="301" r:id="rId40"/>
    <p:sldId id="329" r:id="rId41"/>
    <p:sldId id="373" r:id="rId42"/>
    <p:sldId id="330" r:id="rId43"/>
    <p:sldId id="331" r:id="rId44"/>
    <p:sldId id="332" r:id="rId45"/>
    <p:sldId id="384" r:id="rId46"/>
    <p:sldId id="385" r:id="rId47"/>
    <p:sldId id="333" r:id="rId48"/>
    <p:sldId id="367" r:id="rId49"/>
    <p:sldId id="335" r:id="rId50"/>
    <p:sldId id="336" r:id="rId51"/>
    <p:sldId id="337" r:id="rId52"/>
    <p:sldId id="338" r:id="rId53"/>
    <p:sldId id="374" r:id="rId54"/>
    <p:sldId id="339" r:id="rId55"/>
    <p:sldId id="340" r:id="rId56"/>
    <p:sldId id="341" r:id="rId57"/>
    <p:sldId id="342" r:id="rId58"/>
    <p:sldId id="375" r:id="rId59"/>
    <p:sldId id="343" r:id="rId60"/>
    <p:sldId id="344" r:id="rId61"/>
    <p:sldId id="345" r:id="rId62"/>
    <p:sldId id="346" r:id="rId63"/>
    <p:sldId id="376" r:id="rId64"/>
    <p:sldId id="347" r:id="rId65"/>
    <p:sldId id="348" r:id="rId66"/>
    <p:sldId id="349" r:id="rId67"/>
    <p:sldId id="350" r:id="rId68"/>
    <p:sldId id="377" r:id="rId69"/>
    <p:sldId id="351" r:id="rId70"/>
    <p:sldId id="352" r:id="rId71"/>
    <p:sldId id="353" r:id="rId72"/>
    <p:sldId id="354" r:id="rId73"/>
    <p:sldId id="355" r:id="rId74"/>
    <p:sldId id="378" r:id="rId75"/>
    <p:sldId id="356" r:id="rId76"/>
    <p:sldId id="357" r:id="rId77"/>
    <p:sldId id="358" r:id="rId78"/>
    <p:sldId id="359" r:id="rId79"/>
    <p:sldId id="360" r:id="rId80"/>
    <p:sldId id="361" r:id="rId81"/>
    <p:sldId id="379" r:id="rId82"/>
    <p:sldId id="362" r:id="rId83"/>
    <p:sldId id="363" r:id="rId84"/>
    <p:sldId id="365" r:id="rId85"/>
    <p:sldId id="380" r:id="rId86"/>
    <p:sldId id="381" r:id="rId87"/>
    <p:sldId id="382" r:id="rId88"/>
    <p:sldId id="383" r:id="rId89"/>
    <p:sldId id="366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79C10-45E8-4558-AFAF-1F300DBA8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EFF2-DBC9-4A86-AB02-35EB77FC7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2B1B-F848-490B-8A10-67AF88DE1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D701-D9FC-461F-B41A-3AB7F5455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389-E31E-4105-AD36-673E383D3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E061F-AD33-4EE4-B42B-FEB111C2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010A-9827-46EE-A271-DD423945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D2CAE-511C-4EE3-91C5-F0DF1BE93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38BD-8BAB-49F7-B60B-1CC4E8B2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1C40D-5E75-4165-B7C4-DE051DD50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4B274-0D3E-411B-ACC2-DCCD187B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b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9A9FD-F9BB-4396-8F07-87D88550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ACB2CA3-6D9A-4AC1-AB02-E7FE3FB5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41" r:id="rId5"/>
    <p:sldLayoutId id="2147483835" r:id="rId6"/>
    <p:sldLayoutId id="2147483842" r:id="rId7"/>
    <p:sldLayoutId id="2147483843" r:id="rId8"/>
    <p:sldLayoutId id="2147483844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7143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0"/>
            <a:ext cx="7604125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Уральский государственный педагогический университет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57625"/>
            <a:ext cx="8208962" cy="28082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«Организация приёма нормативов Всероссийского физкультурно-спортивного комплекса «Готов к труду и обороне»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403350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</a:t>
            </a:r>
          </a:p>
        </p:txBody>
      </p:sp>
      <p:pic>
        <p:nvPicPr>
          <p:cNvPr id="1741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короткие дистанции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Проводится по прямой на любой ровной местности, а на соревнованиях первого уровня - только на беговых дорожках стадионов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Каждый участник должен бежать по отдельной дорожке шириной 1,25 м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Дорожки, по которым бегут участники, определяются жеребьевкой, проводимой секретариатом соревнований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Ширина стартовой линии (50 мм) входит в размер дистанции, а ширина финишной линии - не входит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endParaRPr lang="ru-RU" alt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бЕ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7462837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85888"/>
            <a:ext cx="82296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	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рулетка 50 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стартовые колодки (4 пары соревновательные и 1 	разминочная),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гимнастических скамьи для участников,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судейский свисток,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судейские флажки для отмашки (2 белых и 2 красных), 	радиомегафон,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стол и стулья для судей,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«финишки»,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секундомеры по числу дорожек (плюс 2 запасных),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протоколы,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авторучки,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мел или краска  для разметки беговых дорожек,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тумбы «Старт, Финиш»,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финишная лента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34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404813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главный судья по виду испытаний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судьи - хронометристы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- секретарь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- стартер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при участниках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помощник судьи при участниках – волонтер </a:t>
            </a:r>
          </a:p>
        </p:txBody>
      </p:sp>
      <p:pic>
        <p:nvPicPr>
          <p:cNvPr id="215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Челночный бег 3х10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Челночный бег проводится на любой ровной площадке с твердым покрытием, обеспечивающим хорошее сцепление с обувью.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 расстоянии 10 м прочерчиваются две параллельные линии – «Старт» и «Финиш».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стартуют с высокого старта.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касаются линии рукой, кроме финишной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Секундомер останавливают в момент пересечения линии «Финиш».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стартуют по 2 человека</a:t>
            </a:r>
            <a:r>
              <a:rPr lang="ru-RU" altLang="ru-RU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ровная нескользкая площадка (18х5м),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мел,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рулетка 10м,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судейский свисток,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гимнастическая скамья для участников,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стол и стулья для судей,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протоколы,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авторучки, 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разметочная лента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- хронометрист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 при участниках - волонтер </a:t>
            </a:r>
          </a:p>
        </p:txBody>
      </p:sp>
      <p:pic>
        <p:nvPicPr>
          <p:cNvPr id="2458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теннисного мяча в цель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метания теннисного мяча в цель используется мяч весом 57 г.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Метание теннисного мяча в цель производится с расстояния 6 м в закрепленный на стене гимнастический обруч диаметром 90 см. Нижний край обруча находится на высоте 2 м от пола.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Участнику предоставляется право выполнить пять попыток. Засчитывается количество попаданий в площадь, ограниченную обручем.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Ошибка (попытка не засчитывается):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- заступ за линию метания.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метание снаря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571500"/>
            <a:ext cx="77089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Стрельба из пневматической винтовки или электронного оружия</a:t>
            </a:r>
          </a:p>
        </p:txBody>
      </p:sp>
      <p:pic>
        <p:nvPicPr>
          <p:cNvPr id="9220" name="Рисунок 11" descr="C:\Users\Настя\Desktop\ПАПА\фото для презентации ГТО\СССР Г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893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7" descr="C:\Users\Настя\Desktop\ПАПА\фото для презентации ГТО\обло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565400"/>
            <a:ext cx="29225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2 -гимнастических обруча для тестирования и 2 	гимнастических обруча для разминки,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кронштейны для крепления обручей,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гимнастическая скамья для участников,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стол и стулья для судей,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рулетка 10м,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протоколы,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авторучки, 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разметочная лента,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не менее 20 мячей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 при участниках - волонтер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867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мяча и спортивного снаряда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Для испытания (теста) используются мяч весом 150 г и спортивные снаряды весом 500 г и 700 г.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Метание мяча и спортивного снаряда проводится на стадионе или любой ровной площадке в коридор шириной 15 м. Длина коридора устанавливается в зависимости от подготовленности участников.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Метание выполняется с места или прямого разбега способом «из-за спины через плечо».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Участник выполняет три попытки. В зачет идет лучший результат. Измерение производится от линии метания до места приземления мяча, спортивного снаряда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Ошибки (попытка не засчитывается):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заступ за линию метания;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снаряд не попал в «коридор»;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попытка выполнена без команды спортивного     судьи.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Масса мяча и снарядов: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Масса мяча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155 - 160 г, диаметр 58 - 62 мм.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Масса гранаты: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девушек 14-15лет и женщин 55 лет и старше: 255+275 г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рекорда - минимум 250 г,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юношей 14-15лет и мужчин 60 лет и старше: 505+550 г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рекорда - минимум 500 г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девушек 16-17 лет и женщин: 505+550 г    для рекорда - минимум 500 г,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юношей 16-17 лет и мужчин: 705+750 г    для рекорда - минимум 700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 рулетки 50 м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гимнастических скамьи для участников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наличие не менее 12 мячей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9 спортивных снарядов  по 500 г и по 700 г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нагрудные номера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стола и стулья для судей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протоколы, авторучки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«домики» для показа метража от 20 до 50м на каждом из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      2-х «коридоров»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разметочная лента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2050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  судьи - измерителя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 при участниках – волонтер </a:t>
            </a:r>
          </a:p>
        </p:txBody>
      </p:sp>
      <p:pic>
        <p:nvPicPr>
          <p:cNvPr id="3277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длинные дистанции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Бег на выносливость проводится по беговой дорожке или любой ровной местности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Максимальное количество участников забега — 20 человек</a:t>
            </a:r>
          </a:p>
          <a:p>
            <a:pPr eaLnBrk="1" hangingPunct="1">
              <a:buFontTx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Старт подается флажком либо выстрелом из пистолета</a:t>
            </a:r>
          </a:p>
          <a:p>
            <a:pPr algn="ctr" eaLnBrk="1" hangingPunct="1">
              <a:buFontTx/>
              <a:buNone/>
            </a:pP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4400" b="1" i="1" smtClean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Делать фальстарт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Переходить с бега на шаг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бег 100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714375"/>
            <a:ext cx="7815263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 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не менее 2 хронометристов 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помощники судьи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секретарь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</a:t>
            </a:r>
          </a:p>
        </p:txBody>
      </p:sp>
      <p:pic>
        <p:nvPicPr>
          <p:cNvPr id="3584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Прыжок в длину с места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толчком </a:t>
            </a: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двумя ногами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 принимает исходное положение (далее - ИП): ноги на ширине плеч, ступни параллельно, носки ног перед линией отталкивания  либо  измерения.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Одновременным толчком двух ног выполняется прыжок вперед. Мах руками разрешен.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Разрешается 3 попытки, участнику не обязательно выполнять 3 попытки, можно сделать одну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Стрельба в системе современного комплекса ГТО является нормативом по выбору для участников с </a:t>
            </a:r>
            <a:r>
              <a:rPr lang="en-US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III </a:t>
            </a: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en-US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IX</a:t>
            </a: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ступени включительно. Норматив представлен в виде стрелкового упражнения, выполняемого из пневматических винтовок типа:</a:t>
            </a:r>
            <a:b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Рисунок 3" descr="C:\Users\Настя\Desktop\ПАПА\фото для презентации ГТО\МР-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4286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C:\Users\Настя\Desktop\ПАПА\фото для презентации ГТО\МР-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41767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C:\Users\Настя\Desktop\ПАПА\фото для презентации ГТО\ИЖ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157788"/>
            <a:ext cx="4200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 descr="C:\Users\Настя\Desktop\ПАПА\фото для презентации ГТО\ИЖ-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44675"/>
            <a:ext cx="4572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7" descr="C:\Users\Настя\Desktop\ПАПА\фото для презентации ГТО\ИЖ-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13100"/>
            <a:ext cx="4400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4" descr="C:\Users\Настя\Desktop\ПАПА\фото для презентации ГТО\Диана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5527675"/>
            <a:ext cx="5076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55875" y="170021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  МР-512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16013" y="594995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ИЖ-32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64163" y="350043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ИЖ-60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77050" y="52292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/>
              <a:t>DIANA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Прыжок в длин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714375"/>
            <a:ext cx="7562850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заступ за линию измерения или касание ее;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выполнение отталкивания с предварительного подскока;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отталкивание ногами разновременно.</a:t>
            </a:r>
          </a:p>
        </p:txBody>
      </p:sp>
      <p:pic>
        <p:nvPicPr>
          <p:cNvPr id="3891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Как правило это 2 сектора (можно 1, в зависимости от количества участников)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Размер одного сектора 2,50* 2,80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Покрытие должно быть не скользкое, обеспечивающее хорошее сцепление с обувью, в основном это резиновое покрытие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Линия отталкивания (нарисованная белым цветом)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Линия измерения  (метр, рулетка)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 секторе должен присутствовать стол и стул для секретаря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Сектор ограждается барьерами либо  лентой для ограждения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главный судья этапа,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помощники судьи,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секретарь. </a:t>
            </a:r>
          </a:p>
          <a:p>
            <a:pPr eaLnBrk="1" hangingPunct="1"/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096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в длину с разбега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прыжок дается 3 попытки, в зачет идет лучший результат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И.п. Толчковая нога стоит впереди другой на контрольной отметке.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 сигналу  начинаем быстро бежать, развивая максимальную скорость на последних 2-3 шагах перед отталкиванием.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Отталкиваясь от земли  стараться прыгнуть как можно выше, это позволит больше находиться в воздухе, и пролететь большее расстояние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Приземляясь плавно перенести руки и вес тела перенести вперед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5" descr="image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4650" y="1071563"/>
            <a:ext cx="7499350" cy="406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Участники выполняют каждую попытку поочередно (3 попытки).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Измерение результата производится рулеткой, нулевая отметка которой устанавливается в ближайшей точке отталкивания, оставленной в яме с песком любой частью тела прыгуна.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пробежал через брусок или сбоку от него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наступил на линию измерения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прыжка коснулся земли до ямы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оттолкнулся двумя ногами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применил в прыжке сальто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Яма для прыжков (ширина не менее 2,75 м, длина - не менее 10 и глубина - 0,5 м)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Покрытие должно быть не скользкое, обеспечивающее хорошее сцепление с обувью, в основном это резиновое покрытие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Линия отталкивания (брусок)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 линия измерения  (метр, рулетка)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секторе должен быть стол и стул для секретаря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Сектор ограждается барьерами либо  лентой для ограждения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 этапа,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помощники судьи (как минимум 3 человека),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altLang="ru-RU" sz="2400" smtClean="0"/>
              <a:t>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471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Стрельба ведётся пулями для пневматического оружия:</a:t>
            </a:r>
            <a:r>
              <a:rPr lang="ru-RU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1268" name="Рисунок 10" descr="C:\Users\Настя\Desktop\ПАПА\фото для презентации ГТО\пуль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8569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вперед из положения стоя с прямыми ногами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И.П. - стойка ноги врозь. Техника исполнения: стопы параллельно на расстоянии 10-15 см. пальцы стоп на одном уровне, колени прямые, руки прямые, кисти вместе, пальцы сомкнуты.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Норматив целесообразно выполнять без обуви. Наклон выполняется медленно во время выдоха. выполняется 2 предварительных наклона, на третий производится фиксация в максимальной точке наклона на 2 секунды.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Во время наклонов кисти рук скользят по линейке вниз. Во время фиксации судья выполняет замер результата.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3" descr="нак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285750"/>
            <a:ext cx="4357688" cy="613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коленей;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стопы стоят не на одном уровне, не параллельно;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кисти рук на разном расстоянии по отношению к измерительной линейки;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происходит захват руками за линейку (вертикальную часть тумбы), для фиксации результата;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3-го наклона нет фиксации 2 секунды;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третьего наклона происходит падение вперед; </a:t>
            </a:r>
          </a:p>
        </p:txBody>
      </p:sp>
      <p:pic>
        <p:nvPicPr>
          <p:cNvPr id="5018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на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И.П. - стойка ноги врозь. Техника исполнения: стопы параллельно на расстоянии 10-15 см.пальцы стоп на одной линии (уровне), колени прямые, руки прямые, кисти вместе, пальцы сомкнуты.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Норматив целесообразно выполнять без обуви. Наклон выполняется медленно во время выдоха. Выполняется 2 предварительных наклона, на третий производится фиксация в максимальной точке наклона на 2 секунды.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Необходимо выполнить касание пальцами пола или ладонью. Во время касания пола ладонью, запястье касается пальцев ног и ладонь полностью соприкасается с полом, локти прямые, голова опущена вниз. Во время фиксации судья фиксирует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коленей;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стопы стоят не на одном уровне, не параллельно;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кисти рук на разном расстоянии по отношению к полу;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3-го наклона нет фиксации 2 секунды;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третьего наклона происходит падение вперед;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ладони не полностью касаются пола (до запястья).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222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</a:t>
            </a:r>
            <a:endParaRPr lang="ru-RU" sz="3200" dirty="0"/>
          </a:p>
        </p:txBody>
      </p:sp>
      <p:sp>
        <p:nvSpPr>
          <p:cNvPr id="53252" name="Содержимое 2"/>
          <p:cNvSpPr>
            <a:spLocks noGrp="1"/>
          </p:cNvSpPr>
          <p:nvPr>
            <p:ph idx="1"/>
          </p:nvPr>
        </p:nvSpPr>
        <p:spPr>
          <a:xfrm>
            <a:off x="1116013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Тумба или гимнастическая скамья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Измеритель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Гимнастический мат или скамья для разминки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</a:t>
            </a:r>
          </a:p>
        </p:txBody>
      </p:sp>
      <p:pic>
        <p:nvPicPr>
          <p:cNvPr id="5427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лыжах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143875" cy="371475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приёма норматива «Бег на лыжах».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Непосредственно перед стартом составляется список участников на дистанции (1,2,3,4,5 км).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Жеребьёвка: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использованием карточек участника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Выводится стартовый протокол участников, в котором указан стартовый номер и время старта.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Выдача номеров: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Выдача номеров происходит по стартовому протоколу.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старта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финиша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4714875"/>
          <a:ext cx="6505575" cy="904875"/>
        </p:xfrm>
        <a:graphic>
          <a:graphicData uri="http://schemas.openxmlformats.org/drawingml/2006/table">
            <a:tbl>
              <a:tblPr/>
              <a:tblGrid>
                <a:gridCol w="1174750"/>
                <a:gridCol w="2324100"/>
                <a:gridCol w="1381125"/>
                <a:gridCol w="16256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Стартовый 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старта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Иван Иванович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00:15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Андреев Андрей Андреевич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00:30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выдаче и сборе номеров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Стартёр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стартёра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хронометрист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Хронометрист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хронометриста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фиксатор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Контролёры на трассе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5632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329613" cy="1071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u="sng" smtClean="0"/>
              <a:t>Расположение судей</a:t>
            </a:r>
            <a:endParaRPr lang="ru-RU" altLang="ru-RU" sz="2000" smtClean="0"/>
          </a:p>
        </p:txBody>
      </p:sp>
      <p:pic>
        <p:nvPicPr>
          <p:cNvPr id="57347" name="Picture 2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821531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>
                <a:solidFill>
                  <a:schemeClr val="tx2">
                    <a:satMod val="130000"/>
                  </a:schemeClr>
                </a:solidFill>
              </a:rPr>
              <a:t>Также предусмотрена возможность выполнения норматива с использованием электронного оружия</a:t>
            </a:r>
            <a:r>
              <a:rPr lang="ru-RU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2292" name="Рисунок 8" descr="C:\Users\Настя\Desktop\ПАПА\фото для презентации ГТО\эл. оруж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92003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329613" cy="58404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Стиль передвижения.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нормативных документах не прописан стиль передвижения, участник выбирает стиль самостоятельно. Поэтому трасса должна быть готова как для классического стиля передвижения на лыжах, так и для свободного.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Виды старта.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Массовый старт, используется для ступеней, в которых норматив указан «Без учёта времени».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раздельном старте, обычно используется интервал 30с., но возможно и 15с. в зависимости от количества участников.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8371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401050" cy="5554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Трасса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Трасса должна соответствовать километражу, быть широкой. Иметь лыжни для классического и свободного стиля передвижения.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Лыжня, расстояние между левой и правой лыжнями должно равняться 17-30см. Глубина от 2-5см. Если используется 2 и более лыжни, расстояние между ними 1-1,2м.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Финишная линия – отмечена цветной линией, ярко выражена.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Маркировка трассы – трасса должна быть понятной, что бы у участника не возникало сомнений о направлении. Разметка выполняется указателями, флажками, сигна</a:t>
            </a:r>
            <a:r>
              <a:rPr lang="ru-RU" altLang="ru-RU" sz="2000" smtClean="0"/>
              <a:t>льной лентой.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9395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Тестирование умения плавать проводится, как правило, после предварительного обучения и тренировок.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сдачи норм ГТО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имеют право плыть любым способом. Разрешено стартовать с тумбочки, бортика или из воды. Пловец должен коснуться стенки бассейна какой-либо частью своего тела при завершении каждого отрезка дистанции и на финише.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зависимости от возрастных категорий комплекса,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сдают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нормы по плаванию как на скорость, так и без учета времени.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 каждого участника фиксируется и заносится в протокол.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/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6042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3" descr="Плавание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071563"/>
            <a:ext cx="7213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прохождении дистанции участники не имеют права: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становиться на дно;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идти по дну;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использовать для продвижения или сохранения плавучести разделители дорожек или подручные средства;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случайное касание предметов или дна является нарушением правил. </a:t>
            </a:r>
          </a:p>
        </p:txBody>
      </p:sp>
      <p:pic>
        <p:nvPicPr>
          <p:cNvPr id="6246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Бассейн или открытый оборудованный для плавания водоем;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рулетка (10-50м.);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секундомеры с памятью по числу дорожек и 2 запасных;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«финишки»;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протоколы;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авторучки;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свисток.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Стартер.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повороте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финише.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Хронометристы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smtClean="0"/>
          </a:p>
        </p:txBody>
      </p:sp>
      <p:pic>
        <p:nvPicPr>
          <p:cNvPr id="6451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505700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Поднимание и опускание туловища из положения лежа</a:t>
            </a:r>
          </a:p>
        </p:txBody>
      </p:sp>
      <p:sp>
        <p:nvSpPr>
          <p:cNvPr id="65540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498157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Поднимание туловища из положения лежа выполняется из ИП: лежа на спине на гимнастическом мате, руки за головой, пальцы сцеплены в «замок», лопатки касаются мата, ноги согнуты в коленях под прямым углом, ступни прижаты партнером к полу.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Участник выполняет максимальное количество подниманий за 1 мин., касаясь локтями бедер (коленей), с последующим возвратом в ИП.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подниманий туловища.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Для выполнения тестирования создаются пары, один из партнеров выполняет упражнение, другой удерживает его ноги за ступни и голени. Затем участники меняются местами.</a:t>
            </a:r>
            <a:br>
              <a:rPr lang="ru-RU" altLang="ru-RU" sz="22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9R6IHir59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7670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отсутствие касания локтями бедер (коленей);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отсутствие касания лопатками мата; 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пальцы разомкнуты "из замка";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смещение таза. </a:t>
            </a:r>
          </a:p>
        </p:txBody>
      </p:sp>
      <p:pic>
        <p:nvPicPr>
          <p:cNvPr id="6758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Норматив выполняется из положения стоя (либо сидя) с опорой локтями о стойку (либо стол):</a:t>
            </a:r>
          </a:p>
        </p:txBody>
      </p:sp>
      <p:pic>
        <p:nvPicPr>
          <p:cNvPr id="13316" name="Рисунок 9" descr="C:\Users\Настя\Desktop\ПАПА\фото для презентации ГТО\изгот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557338"/>
            <a:ext cx="467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177800" y="2700338"/>
            <a:ext cx="84280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altLang="ru-RU"/>
          </a:p>
          <a:p>
            <a:pPr algn="just"/>
            <a:endParaRPr lang="ru-RU" altLang="ru-RU"/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                  с дистанции 10 метров (за исключение </a:t>
            </a:r>
            <a:r>
              <a:rPr lang="en-US" altLang="ru-RU"/>
              <a:t>III</a:t>
            </a:r>
            <a:r>
              <a:rPr lang="ru-RU" altLang="ru-RU"/>
              <a:t> ступени – 5 метров) </a:t>
            </a:r>
          </a:p>
          <a:p>
            <a:pPr algn="just"/>
            <a:r>
              <a:rPr lang="ru-RU" altLang="ru-RU"/>
              <a:t>                  по мишени №8:</a:t>
            </a:r>
          </a:p>
        </p:txBody>
      </p:sp>
      <p:pic>
        <p:nvPicPr>
          <p:cNvPr id="13318" name="Рисунок 12" descr="C:\Users\Настя\Desktop\ПАПА\фото для презентации ГТО\мишень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76700"/>
            <a:ext cx="25527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Содержимое 2"/>
          <p:cNvSpPr>
            <a:spLocks noGrp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Гимнастический мат (гимнастический коврик</a:t>
            </a:r>
            <a:r>
              <a:rPr lang="ru-RU" altLang="ru-RU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altLang="ru-RU" smtClean="0"/>
              <a:t>ь </a:t>
            </a:r>
          </a:p>
        </p:txBody>
      </p:sp>
      <p:pic>
        <p:nvPicPr>
          <p:cNvPr id="6963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высокой перекладине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351713" cy="5053013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на высокой перекладине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выполняется из ИП: вис хватом сверху, кисти рук на ширине плеч, руки, туловище и ноги выпрямлены, ноги не касаются пола, ступни вместе.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Участник подтягивается так, чтобы подбородок пересек верхнюю линию грифа перекладины, затем опускается в вис и продолжает выполнение упражнения.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подтягиваний,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Содержимое 3" descr="подятигивание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000125"/>
            <a:ext cx="72485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1258888" y="17732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рывками или с махами ног (туловища);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подбородок не поднялся выше грифа перекладины;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) разновременное сгибание рук.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727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2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512445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2-4 перекладины стационарные или навесные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стулья и гимнастические маты по числу мест тестирования + не менее 2 разминочных оборудованных мест, магнезия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наждачная бумага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участников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 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стулья для судей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  <a:endParaRPr lang="en-US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7475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низкой перекладине: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на низкой перекладине выполняется из ИП: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</a:p>
          <a:p>
            <a:pPr eaLnBrk="1" hangingPunct="1"/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Высота грифа перекладины для участников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ступеней - 90 см. Высота грифа перекладины для участников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ступеней - 110 см.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Содержимое 3" descr="image10-520x2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071563"/>
            <a:ext cx="7005638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1214438" y="214313"/>
            <a:ext cx="7572375" cy="64293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того чтобы занять ИП, участник подходит к перекладине, берется за гриф хватом сверху, приседает под гриф и, держа голову прямо, ставит подбородок на гриф перекладины. После чего, не разгибая рук и не отрывая подбородка от перекладины, шагая вперед, выпрямляется так, чтобы голова, туловище и ноги составляли прямую линию. Помощник судьи подставляет опору под ноги участника. После этого участник выпрямляет руки и занимает ИП. Из ИП участник подтягивается до пересечения подбородком грифа перекладины, затем опускается в вис и, зафиксировав на 0,5 сек. ИП, продолжает выполнение упражнения.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подтягиваний,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34559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/>
          </a:p>
          <a:p>
            <a:endParaRPr lang="ru-RU" altLang="ru-RU" sz="2000"/>
          </a:p>
          <a:p>
            <a:r>
              <a:rPr lang="ru-RU" altLang="ru-RU" sz="2000"/>
              <a:t>Условиями упражнения предусмотрено две серии выстрелов: </a:t>
            </a:r>
          </a:p>
          <a:p>
            <a:endParaRPr lang="ru-RU" altLang="ru-RU" sz="2000"/>
          </a:p>
          <a:p>
            <a:r>
              <a:rPr lang="ru-RU" altLang="ru-RU" sz="2000"/>
              <a:t>1. пробная серия – 3 выстрела в верхнюю левую мишень;</a:t>
            </a:r>
          </a:p>
          <a:p>
            <a:endParaRPr lang="ru-RU" altLang="ru-RU" sz="2000"/>
          </a:p>
          <a:p>
            <a:r>
              <a:rPr lang="ru-RU" altLang="ru-RU" sz="2000"/>
              <a:t>2. контрольная серия – 5 выстрелов по 5-ти мишеням</a:t>
            </a:r>
          </a:p>
          <a:p>
            <a:endParaRPr lang="ru-RU" altLang="ru-RU" sz="2000"/>
          </a:p>
          <a:p>
            <a:r>
              <a:rPr lang="ru-RU" altLang="ru-RU" sz="2000"/>
              <a:t>время на стрельбу 10 минут</a:t>
            </a:r>
          </a:p>
        </p:txBody>
      </p:sp>
      <p:pic>
        <p:nvPicPr>
          <p:cNvPr id="14339" name="Рисунок 13" descr="C:\Users\Настя\Desktop\ПАПА\фото для презентации ГТО\мишень 8 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620713"/>
            <a:ext cx="46148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1258888" y="17732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подтягивания с рывками или с прогибанием туловища;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подбородок не поднялся выше грифа перекладины;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разновременное сгибание рук.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885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26732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перекладины навесные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секции шведской стенки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стулья и гимнастические маты по числу мест тестирования + не менее 2 разминочных оборудованных мест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магнезия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наждачная бумага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стол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стулья для судей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рулетка 3м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секундомер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Рывок гири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Содержимое 2"/>
          <p:cNvSpPr>
            <a:spLocks noGrp="1"/>
          </p:cNvSpPr>
          <p:nvPr>
            <p:ph idx="1"/>
          </p:nvPr>
        </p:nvSpPr>
        <p:spPr>
          <a:xfrm>
            <a:off x="1285875" y="1447800"/>
            <a:ext cx="7648575" cy="5053013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Для тестирования используются гири массой 16 кг. Контрольное время выполнения упражнения - 4 мин. Засчитывается суммарное количество правильно выполненных подъемов гири правой и левой рукой.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Соревнования проводятся на помосте или любой ровной площадке размером 2×2 м. Участник обязан выступать на соревнованиях в спортивной форме, позволяющей судьям  определять выпрямление работающей руки и разгибание ног в тазобедренных и коленных суставах.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Содержимое 3" descr="ryvok-giri-sx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071563"/>
            <a:ext cx="7886700" cy="37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1071563" y="285750"/>
            <a:ext cx="7862887" cy="62150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Рывок гири выполняется в один прием, сначала одной рукой, затем без перерыва другой. Участник должен непрерывным движением поднимать гирю вверх до полного выпрямления руки и зафиксировать ее. Работающая рука, ноги и туловище при этом должны быть выпрямлены. Переход к выполнению упражнения другой рукой может быть сделан один раз. Для смены рук разрешено использовать дополнительные замахи. 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 имеет право начинать упражнение с любой руки и переходить к выполнению упражнения второй рукой в любое время, отдыхать, держа гирю в верхнем, либо нижнем положении, не более 5 сек. Во время выполнения упражнения судья засчитывает каждый правильно выполненный подъем после фиксации гири не менее чем на 0,5 сек.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971550" y="476250"/>
            <a:ext cx="7862888" cy="6105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3800" b="1" smtClean="0"/>
              <a:t>Запрещено:</a:t>
            </a:r>
          </a:p>
          <a:p>
            <a:pPr eaLnBrk="1" hangingPunct="1"/>
            <a:r>
              <a:rPr lang="ru-RU" altLang="ru-RU" smtClean="0"/>
              <a:t> 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использовать какие-либо приспособления, облегчающие подъем гири, в том числе гимнастические накладки;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использовать канифоль для подготовки ладоней;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оказывать себе помощь, опираясь свободной рукой на бедро или туловище;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постановка гири на голову, плечо, грудь, ногу или помост;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выход за пределы помоста.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дожим гири;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касание свободной рукой ног, туловища, гири, работающей руки</a:t>
            </a:r>
          </a:p>
        </p:txBody>
      </p:sp>
      <p:pic>
        <p:nvPicPr>
          <p:cNvPr id="8602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Гиря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 помоста 2х2м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 разминочный оборудованный помост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участников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 и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8806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Успешность выполнения норматива определяется показанным результатом, согласно следующим критериям (за исключением III ступени – критерии чуть ниже):</a:t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К примеру: стрельба из пневматической винтовки бронзовый значок – 15 очков, серебряный – 20 и золотой – 25</a:t>
            </a:r>
            <a:r>
              <a:rPr lang="ru-RU" sz="400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5364" name="Рисунок 15" descr="C:\Users\Настя\Desktop\ПАПА\фото для презентации ГТО\резуль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84597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Сгибание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разгибание рук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упоре лежа на полу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2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519588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и разгибание рук в упоре лежа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выполняется из ИП: упор лежа на полу, руки на ширине плеч, кисти вперед, локти разведены не более 45 градусов, плечи, туловище и ноги составляют прямую линию. Стопы упираются в пол без опоры.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Сгибая руки, необходимо коснуться грудью пола (или платформы высотой 5 см), затем, разгибая руки, вернуться в ИП и, зафиксировав его на 0,5 сек., продолжить выполнение упражнения.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сгибаний и разгибаний рук,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Содержимое 3" descr="отжимани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143000"/>
            <a:ext cx="71945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1258888" y="1700213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/>
              <a:t> 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касание пола коленями, бедрами, тазом;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нарушение прямой линии "плечи - туловище - ноги";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разновременное разгибание рук.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9114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«контактные платформы» и гимнастические коврики по числу мест тестирования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1 разминочное оборудованное место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магнезия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стол,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транспортир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9318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577137" cy="13684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Сгибание и разгибание рук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упоре о гимнастическую скамью (сиденье стула)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Содержимое 2"/>
          <p:cNvSpPr>
            <a:spLocks noGrp="1"/>
          </p:cNvSpPr>
          <p:nvPr>
            <p:ph idx="1"/>
          </p:nvPr>
        </p:nvSpPr>
        <p:spPr>
          <a:xfrm>
            <a:off x="1357313" y="1714500"/>
            <a:ext cx="7577137" cy="51435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выполняется из ИП: руки на ширине плеч, кисти рук опираются о передний край гимнастической скамьи (сиденья стула), плечи, туловище и ноги составляют прямую линию. Стопы упираются в пол без опоры.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Участник, сгибая руки, прикасается грудью к переднему краю гимнастической скамьи (сиденью стула), затем, разгибая руки, возвращается в ИП и, зафиксировав его на 0,5 с, продолжает выполнение испытания (теста).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сгибаний и разгибаний рук, фиксируемых счетом спортивного судьи в ИП.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касание пола коленями;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нарушение прямой линии «плечи - туловище - ноги»;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отсутствие фиксации ИП на 0,5 с;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поочередное разгибание рук;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отсутствие касания грудью края гимнастической скамьи (или сиденья стула).</a:t>
            </a:r>
          </a:p>
          <a:p>
            <a:endParaRPr lang="ru-RU" altLang="ru-RU" smtClean="0"/>
          </a:p>
        </p:txBody>
      </p:sp>
      <p:pic>
        <p:nvPicPr>
          <p:cNvPr id="9523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«контактные платформы» и гимнастические коврики по числу мест тестирования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1 разминочное оборудованное место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магнезия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стол,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транспортир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>
          <a:xfrm>
            <a:off x="1403350" y="1412875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endParaRPr lang="ru-RU" altLang="ru-RU" smtClean="0"/>
          </a:p>
        </p:txBody>
      </p:sp>
      <p:pic>
        <p:nvPicPr>
          <p:cNvPr id="9728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Содержимое 3" descr="BQEeScGZc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447800"/>
            <a:ext cx="6553200" cy="498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Тир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Пневматические винтовки или электронное оружие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Пули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Мишени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Столы или стойки для стрельбы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Маркеры </a:t>
            </a:r>
            <a:endParaRPr lang="ru-RU" altLang="ru-RU" smtClean="0"/>
          </a:p>
          <a:p>
            <a:pPr>
              <a:buFont typeface="Wingdings 2" pitchFamily="18" charset="2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661</TotalTime>
  <Words>2657</Words>
  <Application>Microsoft Office PowerPoint</Application>
  <PresentationFormat>Экран (4:3)</PresentationFormat>
  <Paragraphs>469</Paragraphs>
  <Slides>89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Солнцестояние</vt:lpstr>
      <vt:lpstr>Уральский государственный педагогический университет</vt:lpstr>
      <vt:lpstr> Стрельба из пневматической винтовки или электронного оружия</vt:lpstr>
      <vt:lpstr>  Стрельба в системе современного комплекса ГТО является нормативом по выбору для участников с III по IX ступени включительно. Норматив представлен в виде стрелкового упражнения, выполняемого из пневматических винтовок типа: </vt:lpstr>
      <vt:lpstr>Стрельба ведётся пулями для пневматического оружия: </vt:lpstr>
      <vt:lpstr>Также предусмотрена возможность выполнения норматива с использованием электронного оружия </vt:lpstr>
      <vt:lpstr>Норматив выполняется из положения стоя (либо сидя) с опорой локтями о стойку (либо стол):</vt:lpstr>
      <vt:lpstr>Слайд 7</vt:lpstr>
      <vt:lpstr>   Успешность выполнения норматива определяется показанным результатом, согласно следующим критериям (за исключением III ступени – критерии чуть ниже): К примеру: стрельба из пневматической винтовки бронзовый значок – 15 очков, серебряный – 20 и золотой – 25 </vt:lpstr>
      <vt:lpstr>Материально – техническое обеспечение:</vt:lpstr>
      <vt:lpstr>Судейство:</vt:lpstr>
      <vt:lpstr>Бег на короткие дистанции</vt:lpstr>
      <vt:lpstr>Слайд 12</vt:lpstr>
      <vt:lpstr>Слайд 13</vt:lpstr>
      <vt:lpstr>Судейство:</vt:lpstr>
      <vt:lpstr>Челночный бег 3х10</vt:lpstr>
      <vt:lpstr>Материально-техническое обеспечение</vt:lpstr>
      <vt:lpstr>Судейство:</vt:lpstr>
      <vt:lpstr>Метание теннисного мяча в цель</vt:lpstr>
      <vt:lpstr>Слайд 19</vt:lpstr>
      <vt:lpstr>Материально-техническое обеспечение</vt:lpstr>
      <vt:lpstr>Судейство:</vt:lpstr>
      <vt:lpstr>Метание мяча и спортивного снаряда </vt:lpstr>
      <vt:lpstr>Слайд 23</vt:lpstr>
      <vt:lpstr>Материально-техническое обеспечение</vt:lpstr>
      <vt:lpstr>Судейство:</vt:lpstr>
      <vt:lpstr>Бег на длинные дистанции</vt:lpstr>
      <vt:lpstr>Слайд 27</vt:lpstr>
      <vt:lpstr>Судейство: </vt:lpstr>
      <vt:lpstr>Прыжок в длину с места  толчком двумя ногами </vt:lpstr>
      <vt:lpstr>Слайд 30</vt:lpstr>
      <vt:lpstr>Ошибки: </vt:lpstr>
      <vt:lpstr>Материально-техническое обеспечение</vt:lpstr>
      <vt:lpstr>Судейство:</vt:lpstr>
      <vt:lpstr>Прыжки в длину с разбега</vt:lpstr>
      <vt:lpstr>Слайд 35</vt:lpstr>
      <vt:lpstr>Слайд 36</vt:lpstr>
      <vt:lpstr>Ошибки:</vt:lpstr>
      <vt:lpstr>Материально-техническое обеспечение</vt:lpstr>
      <vt:lpstr>Судейство:</vt:lpstr>
      <vt:lpstr>Наклон вперед из положения стоя с прямыми ногами</vt:lpstr>
      <vt:lpstr>Слайд 41</vt:lpstr>
      <vt:lpstr>Ошибки:</vt:lpstr>
      <vt:lpstr>Наклон на полу</vt:lpstr>
      <vt:lpstr>Ошибки:</vt:lpstr>
      <vt:lpstr>Материально – техническое обеспечение</vt:lpstr>
      <vt:lpstr>Судейство:</vt:lpstr>
      <vt:lpstr>Бег на лыжах</vt:lpstr>
      <vt:lpstr>Судейство:</vt:lpstr>
      <vt:lpstr>Слайд 49</vt:lpstr>
      <vt:lpstr>Слайд 50</vt:lpstr>
      <vt:lpstr>Слайд 51</vt:lpstr>
      <vt:lpstr>Плавание</vt:lpstr>
      <vt:lpstr>Слайд 53</vt:lpstr>
      <vt:lpstr>Ошибки</vt:lpstr>
      <vt:lpstr>Материально-техническое обеспечение</vt:lpstr>
      <vt:lpstr>Судейство:</vt:lpstr>
      <vt:lpstr>Поднимание и опускание туловища из положения лежа</vt:lpstr>
      <vt:lpstr>Слайд 58</vt:lpstr>
      <vt:lpstr>Ошибки:</vt:lpstr>
      <vt:lpstr>Материально – техническое обеспечение:</vt:lpstr>
      <vt:lpstr>Судейство:</vt:lpstr>
      <vt:lpstr>Подтягивание из виса на высокой перекладине</vt:lpstr>
      <vt:lpstr>Слайд 63</vt:lpstr>
      <vt:lpstr>Ошибки:</vt:lpstr>
      <vt:lpstr>Материально – техническое обеспечение: </vt:lpstr>
      <vt:lpstr>Судейство:</vt:lpstr>
      <vt:lpstr>Подтягивание из виса на низкой перекладине:</vt:lpstr>
      <vt:lpstr>Слайд 68</vt:lpstr>
      <vt:lpstr>Слайд 69</vt:lpstr>
      <vt:lpstr>Ошибки:</vt:lpstr>
      <vt:lpstr>Материально – техническое обеспечение:</vt:lpstr>
      <vt:lpstr>Судейство:</vt:lpstr>
      <vt:lpstr>Рывок гири</vt:lpstr>
      <vt:lpstr>Слайд 74</vt:lpstr>
      <vt:lpstr>Слайд 75</vt:lpstr>
      <vt:lpstr>Слайд 76</vt:lpstr>
      <vt:lpstr>Ошибки:</vt:lpstr>
      <vt:lpstr>Материально – техническое обеспечение:</vt:lpstr>
      <vt:lpstr>Судейство:</vt:lpstr>
      <vt:lpstr>Сгибание/разгибание рук  в упоре лежа на полу</vt:lpstr>
      <vt:lpstr>Слайд 81</vt:lpstr>
      <vt:lpstr>Ошибки:</vt:lpstr>
      <vt:lpstr>Материально – техническое обеспечение:</vt:lpstr>
      <vt:lpstr>Судейство:</vt:lpstr>
      <vt:lpstr>Сгибание и разгибание рук  в упоре о гимнастическую скамью (сиденье стула) </vt:lpstr>
      <vt:lpstr>Ошибки:</vt:lpstr>
      <vt:lpstr>Материально – техническое обеспечение:</vt:lpstr>
      <vt:lpstr>Судейство: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Уральский государственный педагогический университет</dc:title>
  <dc:creator>Даша</dc:creator>
  <cp:lastModifiedBy>Максим Александрович Корчинский</cp:lastModifiedBy>
  <cp:revision>54</cp:revision>
  <dcterms:created xsi:type="dcterms:W3CDTF">2015-12-01T11:35:26Z</dcterms:created>
  <dcterms:modified xsi:type="dcterms:W3CDTF">2016-10-06T09:16:54Z</dcterms:modified>
</cp:coreProperties>
</file>