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07" r:id="rId2"/>
    <p:sldId id="326" r:id="rId3"/>
    <p:sldId id="334" r:id="rId4"/>
    <p:sldId id="346" r:id="rId5"/>
    <p:sldId id="349" r:id="rId6"/>
    <p:sldId id="351" r:id="rId7"/>
    <p:sldId id="353" r:id="rId8"/>
    <p:sldId id="354" r:id="rId9"/>
    <p:sldId id="344" r:id="rId10"/>
    <p:sldId id="284" r:id="rId11"/>
    <p:sldId id="347" r:id="rId12"/>
    <p:sldId id="343" r:id="rId13"/>
    <p:sldId id="340" r:id="rId14"/>
    <p:sldId id="350" r:id="rId15"/>
    <p:sldId id="335" r:id="rId16"/>
    <p:sldId id="336" r:id="rId17"/>
    <p:sldId id="337" r:id="rId18"/>
    <p:sldId id="338" r:id="rId19"/>
    <p:sldId id="332" r:id="rId20"/>
    <p:sldId id="356" r:id="rId21"/>
    <p:sldId id="328" r:id="rId22"/>
    <p:sldId id="355" r:id="rId23"/>
  </p:sldIdLst>
  <p:sldSz cx="9144000" cy="6858000" type="screen4x3"/>
  <p:notesSz cx="6669088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47EDB"/>
    <a:srgbClr val="FF9900"/>
    <a:srgbClr val="00FF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91" autoAdjust="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CB816-62F8-49DA-A6A2-C8690803A647}" type="datetimeFigureOut">
              <a:rPr lang="ru-RU" smtClean="0"/>
              <a:pPr/>
              <a:t>12.12.2016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5B4C3-0CE5-4C05-88C5-94F40DDD3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84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383B0-E63C-47F1-AEA5-B839E193E7FF}" type="datetimeFigureOut">
              <a:rPr lang="ru-RU" smtClean="0"/>
              <a:pPr/>
              <a:t>12.12.2016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F847E-F3FF-41D4-B812-FE8BFE5E4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839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067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128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047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100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896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554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06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190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790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2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145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969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65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059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983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B2C3F-C4E9-4929-8239-4FB82DD99ADE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E460E-24BF-4476-9F2A-02DC0F4E7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00E5A-49C3-402B-B6C5-F85246108E48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6F077-0F57-4F73-96CA-97DEAB5EB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493A9-73F7-43BE-80B6-16EB1E151C01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5D79-EACB-4479-B37C-E806E1BF5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2B63F-5FA5-48D3-B23C-3493D1047ACF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E82DF-3CB1-4B99-A378-F63C92D84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56525-B566-4D61-ACD4-2A8AD372E7A7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D1E83-8E14-486B-A401-DF990327C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3581F-7F44-4ECB-94DB-9166A4985C35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9AB4C-2122-4840-8D49-FABD4E604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D00D2-0FF2-478C-8F18-0773776FEA8B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41261-7E1D-4BB9-BCA0-84B3CDCE7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F1A9F-D63C-4BF1-984F-3BA230D21B8B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B9CA-4B0E-4281-B13E-509B1AB20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B820A-4E99-4D7F-8D21-4B33DF314B52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5D34-0A71-4F52-A57F-F2C826F09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AA6CE-6060-4EA8-9844-6BA21362381E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9673-0EA3-416A-87B9-C94DE414D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97948-5F1A-4BB3-A107-BEE4A6F7790E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46698-19A8-4269-AF94-2DA1BD735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7FBBF0-AC8D-439D-A3E1-F9F7CB2EC2F7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EDFE6C-9A6A-4601-96C9-79A5B9D24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.tif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.tiff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.tiff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2.tiff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2.tiff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hyperlink" Target="http://&#1092;&#1086;&#1082;&#1082;&#1080;&#1088;&#1086;&#1074;&#1089;&#1082;&#1080;&#1081;.&#1077;&#1082;&#1072;&#1090;&#1077;&#1088;&#1080;&#1085;&#1073;&#1091;&#1088;&#1075;.&#1088;&#1092;/" TargetMode="External"/><Relationship Id="rId4" Type="http://schemas.openxmlformats.org/officeDocument/2006/relationships/hyperlink" Target="mailto:gto_fok@mail.r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://www.gto.ru/" TargetMode="Externa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to.ru/" TargetMode="Externa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4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4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</a:rPr>
              <a:t>Реализация </a:t>
            </a:r>
            <a:r>
              <a:rPr lang="ru-RU" sz="1200" dirty="0">
                <a:solidFill>
                  <a:srgbClr val="002060"/>
                </a:solidFill>
              </a:rPr>
              <a:t>комплексного мероприятия </a:t>
            </a:r>
            <a:r>
              <a:rPr lang="ru-RU" sz="1200" dirty="0" smtClean="0">
                <a:solidFill>
                  <a:srgbClr val="002060"/>
                </a:solidFill>
              </a:rPr>
              <a:t>ЦТ «Кировский» 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200" dirty="0">
                <a:solidFill>
                  <a:srgbClr val="002060"/>
                </a:solidFill>
              </a:rPr>
              <a:t>«Нормы </a:t>
            </a:r>
            <a:r>
              <a:rPr lang="ru-RU" sz="1200" dirty="0" smtClean="0">
                <a:solidFill>
                  <a:srgbClr val="002060"/>
                </a:solidFill>
              </a:rPr>
              <a:t>ГТО»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544" y="1549241"/>
            <a:ext cx="817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43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-81414" y="1156368"/>
            <a:ext cx="4748659" cy="3970318"/>
            <a:chOff x="295826" y="1259148"/>
            <a:chExt cx="2834598" cy="1078292"/>
          </a:xfrm>
          <a:scene3d>
            <a:camera prst="orthographicFront"/>
            <a:lightRig rig="flat" dir="t"/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502054" y="1259148"/>
              <a:ext cx="2628370" cy="1066596"/>
            </a:xfrm>
            <a:prstGeom prst="roundRect">
              <a:avLst>
                <a:gd name="adj" fmla="val 10000"/>
              </a:avLst>
            </a:prstGeom>
            <a:blipFill rotWithShape="0">
              <a:blip r:embed="rId4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295826" y="1456591"/>
              <a:ext cx="2084333" cy="8808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0480" tIns="22860" rIns="3048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 dirty="0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742755" y="1381874"/>
            <a:ext cx="4472563" cy="61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ru-RU"/>
            </a:defPPr>
            <a:lvl1pPr>
              <a:defRPr sz="2400">
                <a:solidFill>
                  <a:srgbClr val="002060"/>
                </a:solidFill>
              </a:defRPr>
            </a:lvl1pPr>
          </a:lstStyle>
          <a:p>
            <a:pPr algn="ctr">
              <a:spcBef>
                <a:spcPts val="600"/>
              </a:spcBef>
            </a:pPr>
            <a:r>
              <a:rPr lang="ru-RU" sz="2200" dirty="0" smtClean="0"/>
              <a:t>Физкультурно-оздоровительный комплекс «Кировский»</a:t>
            </a:r>
          </a:p>
          <a:p>
            <a:pPr>
              <a:spcBef>
                <a:spcPts val="600"/>
              </a:spcBef>
            </a:pPr>
            <a:r>
              <a:rPr lang="ru-RU" sz="2200" dirty="0" smtClean="0"/>
              <a:t>Директор: Климанов И.В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>Старший администратор: Шалабанов С.Б</a:t>
            </a:r>
          </a:p>
          <a:p>
            <a:r>
              <a:rPr lang="ru-RU" sz="2200" dirty="0" smtClean="0"/>
              <a:t>Администраторы: </a:t>
            </a:r>
          </a:p>
          <a:p>
            <a:r>
              <a:rPr lang="ru-RU" sz="2000" dirty="0" smtClean="0"/>
              <a:t>Новиков А.С., Привалов А.С.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17" name="Picture 3" descr="C:\Users\uem\Desktop\lentava_55342_1_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41" y="4198232"/>
            <a:ext cx="1577975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ФОК Кировский\ГТО\ekaterinburg_co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64" y="4269519"/>
            <a:ext cx="1552841" cy="143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551" y="160111"/>
            <a:ext cx="4933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Центр тестирования ГТО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18" y="41499"/>
            <a:ext cx="1189356" cy="1211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58" y="58312"/>
            <a:ext cx="1268178" cy="1247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839" y="78694"/>
            <a:ext cx="1219649" cy="122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4120" y="764704"/>
            <a:ext cx="8168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ФОК «Кировский» (Высоцкого, 26)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113">
            <a:off x="4510515" y="1169302"/>
            <a:ext cx="4411308" cy="294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857">
            <a:off x="328121" y="1537385"/>
            <a:ext cx="4540809" cy="3027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Площадки центра тестирования.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218557"/>
            <a:ext cx="4411308" cy="294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22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72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8767" y="1280483"/>
            <a:ext cx="41044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Подтягивания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Рывок гири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Сгибание и </a:t>
            </a:r>
            <a:r>
              <a:rPr lang="ru-RU" sz="2000" dirty="0">
                <a:solidFill>
                  <a:srgbClr val="002060"/>
                </a:solidFill>
              </a:rPr>
              <a:t>разгибание рук в упоре лежа на полу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Наклон вперед из положения стоя с прямыми ногами на гимнастической скамье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Прыжок в длину с места толчком двумя ногами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Стрельба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Поднимание туловища из положения лежа на спине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Виды испытаний</a:t>
            </a:r>
            <a:r>
              <a:rPr lang="ru-RU" sz="2400" b="1" dirty="0" smtClean="0">
                <a:solidFill>
                  <a:srgbClr val="002060"/>
                </a:solidFill>
              </a:rPr>
              <a:t>	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74" y="983775"/>
            <a:ext cx="3912154" cy="3862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89084" y="876509"/>
            <a:ext cx="2958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ЦТ ФОК Кировский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7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9084" y="765221"/>
            <a:ext cx="1668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Схема.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89" y="1270575"/>
            <a:ext cx="6766157" cy="4302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Площадка тестирования в ФОК «Кировский».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3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650" y="678296"/>
            <a:ext cx="1668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Схема. (3</a:t>
            </a:r>
            <a:r>
              <a:rPr lang="en-US" dirty="0" smtClean="0">
                <a:solidFill>
                  <a:srgbClr val="002060"/>
                </a:solidFill>
              </a:rPr>
              <a:t>D)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5" y="1162990"/>
            <a:ext cx="4261417" cy="2130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Площадка тестирования в ФОК «Кировский».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15" y="3542516"/>
            <a:ext cx="4261416" cy="2130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15" y="1180896"/>
            <a:ext cx="4261416" cy="2130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5" y="3542516"/>
            <a:ext cx="4261416" cy="2130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50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Регламент  по принятию нормативов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1710" y="1123817"/>
            <a:ext cx="7110670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Испытуемые 1 группы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 50 человек)прибывают в ЦТ к 9.00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Испытуемые 2 группы (до 50 человек)прибывают в ЦТ к 11.00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первом этаже организован гардероб, в котором испытуемые и представители оставляют верхнюю одежду и обувь.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втором этаже организованны раздевалки, в которых испытуемые переодеваются в спортивную форму (отдельно для юношей и девушек)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Построение на 2 этаже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Представление судей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Инструктаж по технике безопасности (под роспись)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Разделение испытуемых на группы по 10 человек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Определение порядка выполнения нормативов (распределение по этапам)</a:t>
            </a:r>
            <a:endParaRPr lang="ru-RU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33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4120" y="764704"/>
            <a:ext cx="8168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Манеж «Уралмаш» (Бакинских комиссаров, 6)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857">
            <a:off x="348812" y="1472304"/>
            <a:ext cx="4540809" cy="2951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Площадки центра тестирования.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858">
            <a:off x="4605233" y="1195162"/>
            <a:ext cx="4123184" cy="3079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113">
            <a:off x="3405402" y="2704777"/>
            <a:ext cx="2196268" cy="294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08553" y="4686040"/>
            <a:ext cx="2696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- бег 100 м</a:t>
            </a:r>
          </a:p>
          <a:p>
            <a:r>
              <a:rPr lang="ru-RU" dirty="0">
                <a:solidFill>
                  <a:srgbClr val="002060"/>
                </a:solidFill>
              </a:rPr>
              <a:t>- бег 2-3 км</a:t>
            </a:r>
          </a:p>
        </p:txBody>
      </p:sp>
    </p:spTree>
    <p:extLst>
      <p:ext uri="{BB962C8B-B14F-4D97-AF65-F5344CB8AC3E}">
        <p14:creationId xmlns:p14="http://schemas.microsoft.com/office/powerpoint/2010/main" val="401870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4120" y="764704"/>
            <a:ext cx="8168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Бассейн СК «Урал»(Комвузовская, 9)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857">
            <a:off x="383710" y="1472304"/>
            <a:ext cx="4471013" cy="2951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Площадки центра тестирования.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858">
            <a:off x="4686120" y="1145539"/>
            <a:ext cx="4123184" cy="2650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113">
            <a:off x="3238916" y="3478194"/>
            <a:ext cx="3137928" cy="2091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08553" y="4686040"/>
            <a:ext cx="2696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-плавание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297" y="765087"/>
            <a:ext cx="8168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Межшкольный стадион ДЮСШ «Виктория»(Новгородцева, 9а)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857">
            <a:off x="651533" y="1472304"/>
            <a:ext cx="3935366" cy="2951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Площадки центра тестирования.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858">
            <a:off x="5037768" y="1342754"/>
            <a:ext cx="3534157" cy="2650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113">
            <a:off x="4177267" y="3538717"/>
            <a:ext cx="2789268" cy="2091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15287" y="439803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- бег 100 м</a:t>
            </a:r>
          </a:p>
          <a:p>
            <a:r>
              <a:rPr lang="ru-RU" dirty="0">
                <a:solidFill>
                  <a:srgbClr val="002060"/>
                </a:solidFill>
              </a:rPr>
              <a:t>- бег 2-3 км</a:t>
            </a:r>
          </a:p>
          <a:p>
            <a:r>
              <a:rPr lang="ru-RU" dirty="0">
                <a:solidFill>
                  <a:srgbClr val="002060"/>
                </a:solidFill>
              </a:rPr>
              <a:t>- метание спортивного снаряда</a:t>
            </a:r>
          </a:p>
          <a:p>
            <a:r>
              <a:rPr lang="ru-RU" dirty="0">
                <a:solidFill>
                  <a:srgbClr val="002060"/>
                </a:solidFill>
              </a:rPr>
              <a:t>- прыжок в длину с разбега</a:t>
            </a:r>
          </a:p>
        </p:txBody>
      </p:sp>
    </p:spTree>
    <p:extLst>
      <p:ext uri="{BB962C8B-B14F-4D97-AF65-F5344CB8AC3E}">
        <p14:creationId xmlns:p14="http://schemas.microsoft.com/office/powerpoint/2010/main" val="292976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" y="2364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297" y="765087"/>
            <a:ext cx="8168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Лыжная база «Кировская» (Отдыха, 111)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857">
            <a:off x="651533" y="1683127"/>
            <a:ext cx="3935366" cy="2529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Площадки центра тестирования.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858">
            <a:off x="4939501" y="1192641"/>
            <a:ext cx="3534157" cy="2271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113">
            <a:off x="2861753" y="2873923"/>
            <a:ext cx="3563592" cy="2672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98859" y="4761713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- Бег на лыжах</a:t>
            </a:r>
          </a:p>
        </p:txBody>
      </p:sp>
    </p:spTree>
    <p:extLst>
      <p:ext uri="{BB962C8B-B14F-4D97-AF65-F5344CB8AC3E}">
        <p14:creationId xmlns:p14="http://schemas.microsoft.com/office/powerpoint/2010/main" val="228533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4952" y="764703"/>
            <a:ext cx="8025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В </a:t>
            </a:r>
            <a:r>
              <a:rPr lang="ru-RU" sz="1600" b="1" dirty="0">
                <a:solidFill>
                  <a:srgbClr val="002060"/>
                </a:solidFill>
              </a:rPr>
              <a:t>ходе реализации проекта </a:t>
            </a:r>
            <a:r>
              <a:rPr lang="ru-RU" sz="1600" b="1" dirty="0" smtClean="0">
                <a:solidFill>
                  <a:srgbClr val="002060"/>
                </a:solidFill>
              </a:rPr>
              <a:t>было выполнено:</a:t>
            </a:r>
            <a:endParaRPr lang="ru-RU" sz="1600" b="1" dirty="0">
              <a:solidFill>
                <a:srgbClr val="002060"/>
              </a:solidFill>
            </a:endParaRPr>
          </a:p>
          <a:p>
            <a:r>
              <a:rPr lang="ru-RU" sz="1600" b="1" dirty="0">
                <a:solidFill>
                  <a:srgbClr val="002060"/>
                </a:solidFill>
              </a:rPr>
              <a:t> </a:t>
            </a:r>
          </a:p>
        </p:txBody>
      </p:sp>
      <p:sp>
        <p:nvSpPr>
          <p:cNvPr id="9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467544" y="1581300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21171" y="1991093"/>
            <a:ext cx="477292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</a:rPr>
              <a:t>Приобретено спортивное оборудования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</a:rPr>
              <a:t>Заключены договоры.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</a:rPr>
              <a:t>Приобретена оргтехника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</a:rPr>
              <a:t>Центр тестирования предоставляет </a:t>
            </a:r>
            <a:r>
              <a:rPr lang="ru-RU" sz="2800" dirty="0" smtClean="0">
                <a:solidFill>
                  <a:srgbClr val="002060"/>
                </a:solidFill>
              </a:rPr>
              <a:t>судей</a:t>
            </a:r>
          </a:p>
          <a:p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39" y="1995821"/>
            <a:ext cx="3068960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Площадки центра тестирования.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21" y="16775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Z:\!!!asuasu\1231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764704"/>
            <a:ext cx="464080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Екатеринбург, ул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Высоцкого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  <a:p>
            <a:pPr algn="ctr" eaLnBrk="1" hangingPunct="1"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Транспорт: </a:t>
            </a:r>
          </a:p>
          <a:p>
            <a:pPr>
              <a:defRPr/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Трамваи: </a:t>
            </a:r>
            <a:endParaRPr lang="ru-RU" alt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13, 15, </a:t>
            </a: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(остановка «Каменные палатки»)</a:t>
            </a:r>
          </a:p>
          <a:p>
            <a:pPr>
              <a:defRPr/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Автобусы: </a:t>
            </a:r>
            <a:endParaRPr lang="ru-RU" alt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 (остановка «Высоцкого»)</a:t>
            </a:r>
            <a:endParaRPr lang="ru-RU" alt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Маршрутное такси: </a:t>
            </a:r>
            <a:endParaRPr lang="ru-RU" alt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077, </a:t>
            </a: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082 (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остановка </a:t>
            </a:r>
            <a:r>
              <a:rPr lang="ru-RU" alt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«Высоцкого»)</a:t>
            </a:r>
            <a:endParaRPr lang="ru-RU" alt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alt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alt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Работа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ЦТ: 9.00-18.00</a:t>
            </a:r>
          </a:p>
          <a:p>
            <a:pPr eaLnBrk="1" hangingPunct="1"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Прием заявок: 15.00-18.00</a:t>
            </a:r>
          </a:p>
          <a:p>
            <a:pPr eaLnBrk="1" hangingPunct="1"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Перерыв: 13.00-14.00</a:t>
            </a:r>
          </a:p>
          <a:p>
            <a:pPr eaLnBrk="1" hangingPunct="1"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Тел. ЦТ: +7(343) 347-04-48</a:t>
            </a:r>
          </a:p>
          <a:p>
            <a:pPr eaLnBrk="1" hangingPunct="1"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почта: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gto_fok@mail.ru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сайт: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фоккировский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.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екатеринбург.рф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633">
            <a:off x="5122631" y="210048"/>
            <a:ext cx="3434926" cy="2812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5408">
            <a:off x="5114598" y="3088534"/>
            <a:ext cx="3628437" cy="2591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9" name="Прямоугольник 8"/>
          <p:cNvSpPr/>
          <p:nvPr/>
        </p:nvSpPr>
        <p:spPr>
          <a:xfrm flipV="1">
            <a:off x="467544" y="678296"/>
            <a:ext cx="43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41650" y="47992"/>
            <a:ext cx="4497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Место нахождения: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9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139952" y="1798931"/>
            <a:ext cx="477292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Судьи прошли повышение квалификации в федеральном государственном бюджетном образовательном учреждении высшего образования «Уральский государственный педагогический университет» с 28 октября 2016 г. по 06 ноября 2016 г. по дополнительной программе «Подготовка спортивных судей главной судейской коллегии и судейских бригад физкультурных и спортивных мероприятий Всероссийского физкультурно-спортивного комплекса «Готов к труду и обороне» (ГТО)» в объеме 72 часа.</a:t>
            </a:r>
          </a:p>
          <a:p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1650" y="47992"/>
            <a:ext cx="819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Площадки центра тестирования.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uem\Desktop\3д\судьи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98931"/>
            <a:ext cx="3099179" cy="309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37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Z:\!!!asuasu\1231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22610"/>
            <a:ext cx="6895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467544" y="678296"/>
            <a:ext cx="43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836369" y="86089"/>
            <a:ext cx="390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Знаки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ГТО, награждение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0" y="1078406"/>
            <a:ext cx="1176221" cy="11984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24" y="2490145"/>
            <a:ext cx="1237352" cy="1217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5" y="3920995"/>
            <a:ext cx="1243566" cy="12520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72130" y="1430082"/>
            <a:ext cx="6302423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качестве дополнительной мотивации  Высшие учебные заведения, по своему усмотрению, могут  добавлять поступающим до 10 баллов за наличие </a:t>
            </a:r>
            <a:r>
              <a:rPr lang="ru-RU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золотого знака ГТО.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«Выгрузка» протоколов по итогам выполнения нормативов ГТО  в 1 квартале 2017 года, производится 1 апреля. 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Присвоение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знаков производится до 30 дней Министерством спорта Свердловской области (бронзовый и/или серебряный),  и еще до 30 дней  в Министерстве спорта РФ на золотой знак.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54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Z:\!!!asuasu\F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Z:\!!!asuasu\1231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22610"/>
            <a:ext cx="6895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467544" y="678296"/>
            <a:ext cx="43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01" y="1062090"/>
            <a:ext cx="5206333" cy="1386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95288" y="2907851"/>
            <a:ext cx="80251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СПАСИБО ЗА ВНИМАНИЕ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14" name="Picture 3" descr="C:\Users\uem\Desktop\лого2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549" y="3972123"/>
            <a:ext cx="3025738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7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4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4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</a:rPr>
              <a:t>Реализация </a:t>
            </a:r>
            <a:r>
              <a:rPr lang="ru-RU" sz="1200" dirty="0">
                <a:solidFill>
                  <a:srgbClr val="002060"/>
                </a:solidFill>
              </a:rPr>
              <a:t>комплексного мероприятия </a:t>
            </a:r>
            <a:r>
              <a:rPr lang="ru-RU" sz="1200" dirty="0" smtClean="0">
                <a:solidFill>
                  <a:srgbClr val="002060"/>
                </a:solidFill>
              </a:rPr>
              <a:t>ЦТ «Кировский» 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200" dirty="0">
                <a:solidFill>
                  <a:srgbClr val="002060"/>
                </a:solidFill>
              </a:rPr>
              <a:t>«Нормы </a:t>
            </a:r>
            <a:r>
              <a:rPr lang="ru-RU" sz="1200" dirty="0" smtClean="0">
                <a:solidFill>
                  <a:srgbClr val="002060"/>
                </a:solidFill>
              </a:rPr>
              <a:t>ГТО»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544" y="1549241"/>
            <a:ext cx="817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3310" y="841567"/>
            <a:ext cx="44442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</a:rPr>
              <a:t>В соответствии с распоряжением Управления по развитию физической культуры, спорта и туризма  № 728/46/39 от 05.10.2016 </a:t>
            </a:r>
            <a:r>
              <a:rPr lang="ru-RU" dirty="0">
                <a:solidFill>
                  <a:srgbClr val="002060"/>
                </a:solidFill>
              </a:rPr>
              <a:t>«Физкультурно-оздоровительный комплекс «Кировский» наделен правом по оценке выполнения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   нормативов </a:t>
            </a:r>
            <a:r>
              <a:rPr lang="ru-RU" dirty="0">
                <a:solidFill>
                  <a:srgbClr val="002060"/>
                </a:solidFill>
              </a:rPr>
              <a:t>испытаний (тестов) </a:t>
            </a:r>
            <a:r>
              <a:rPr lang="ru-RU" dirty="0" smtClean="0">
                <a:solidFill>
                  <a:srgbClr val="002060"/>
                </a:solidFill>
              </a:rPr>
              <a:t>  </a:t>
            </a:r>
          </a:p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Всероссийского физкультурно-  </a:t>
            </a:r>
          </a:p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спортивного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комплекса </a:t>
            </a:r>
            <a:r>
              <a:rPr lang="ru-RU" dirty="0">
                <a:solidFill>
                  <a:srgbClr val="002060"/>
                </a:solidFill>
              </a:rPr>
              <a:t>«Готов к </a:t>
            </a:r>
            <a:r>
              <a:rPr lang="ru-RU" dirty="0" smtClean="0">
                <a:solidFill>
                  <a:srgbClr val="002060"/>
                </a:solidFill>
              </a:rPr>
              <a:t>  </a:t>
            </a:r>
          </a:p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труду </a:t>
            </a:r>
            <a:r>
              <a:rPr lang="ru-RU" dirty="0">
                <a:solidFill>
                  <a:srgbClr val="002060"/>
                </a:solidFill>
              </a:rPr>
              <a:t>и обороне»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</a:rPr>
              <a:t>ФОК «Кировский»</a:t>
            </a:r>
            <a:r>
              <a:rPr lang="ru-RU" dirty="0">
                <a:solidFill>
                  <a:srgbClr val="002060"/>
                </a:solidFill>
              </a:rPr>
              <a:t> включен в список  Центров тестирования на сайте </a:t>
            </a:r>
            <a:r>
              <a:rPr lang="en-US" u="sng" dirty="0">
                <a:solidFill>
                  <a:srgbClr val="002060"/>
                </a:solidFill>
                <a:hlinkClick r:id="rId5"/>
              </a:rPr>
              <a:t>www</a:t>
            </a:r>
            <a:r>
              <a:rPr lang="ru-RU" u="sng" dirty="0">
                <a:solidFill>
                  <a:srgbClr val="002060"/>
                </a:solidFill>
                <a:hlinkClick r:id="rId5"/>
              </a:rPr>
              <a:t>.</a:t>
            </a:r>
            <a:r>
              <a:rPr lang="en-US" u="sng" dirty="0" err="1">
                <a:solidFill>
                  <a:srgbClr val="002060"/>
                </a:solidFill>
                <a:hlinkClick r:id="rId5"/>
              </a:rPr>
              <a:t>gto</a:t>
            </a:r>
            <a:r>
              <a:rPr lang="ru-RU" u="sng" dirty="0">
                <a:solidFill>
                  <a:srgbClr val="002060"/>
                </a:solidFill>
                <a:hlinkClick r:id="rId5"/>
              </a:rPr>
              <a:t>.</a:t>
            </a:r>
            <a:r>
              <a:rPr lang="en-US" u="sng" dirty="0" err="1">
                <a:solidFill>
                  <a:srgbClr val="002060"/>
                </a:solidFill>
                <a:hlinkClick r:id="rId5"/>
              </a:rPr>
              <a:t>ru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43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3921401"/>
              </p:ext>
            </p:extLst>
          </p:nvPr>
        </p:nvGraphicFramePr>
        <p:xfrm>
          <a:off x="5347699" y="741022"/>
          <a:ext cx="34036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6" imgW="5705208" imgH="8048430" progId="AcroExch.Document.11">
                  <p:embed/>
                </p:oleObj>
              </mc:Choice>
              <mc:Fallback>
                <p:oleObj name="Acrobat Document" r:id="rId6" imgW="5705208" imgH="8048430" progId="AcroExch.Document.11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7699" y="741022"/>
                        <a:ext cx="3403600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41650" y="47992"/>
            <a:ext cx="4497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Распоряжение: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67543" y="98845"/>
            <a:ext cx="8283755" cy="6606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обучающихся к выполнению нормативов ВФСК ГТО </a:t>
            </a:r>
          </a:p>
        </p:txBody>
      </p:sp>
      <p:pic>
        <p:nvPicPr>
          <p:cNvPr id="12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4105" y="852176"/>
            <a:ext cx="6731326" cy="4800276"/>
          </a:xfrm>
        </p:spPr>
      </p:pic>
    </p:spTree>
    <p:extLst>
      <p:ext uri="{BB962C8B-B14F-4D97-AF65-F5344CB8AC3E}">
        <p14:creationId xmlns:p14="http://schemas.microsoft.com/office/powerpoint/2010/main" val="45233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67543" y="98845"/>
            <a:ext cx="8283755" cy="6606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обучающихся к выполнению нормативов ВФСК ГТО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0881" y="692696"/>
            <a:ext cx="725332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Регистрация на сайте.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Для участия в выполнении испытаний комплекса ГТО учащийся проходит регистрацию на официальном Интернет - портале  «Готов к труду и обороне» по адресу  </a:t>
            </a:r>
            <a:r>
              <a:rPr lang="en-US" altLang="ru-RU" sz="1400" u="sng" dirty="0">
                <a:solidFill>
                  <a:srgbClr val="002060"/>
                </a:solidFill>
                <a:hlinkClick r:id="rId5"/>
              </a:rPr>
              <a:t>www</a:t>
            </a:r>
            <a:r>
              <a:rPr lang="ru-RU" altLang="ru-RU" sz="1400" u="sng" dirty="0">
                <a:solidFill>
                  <a:srgbClr val="002060"/>
                </a:solidFill>
                <a:hlinkClick r:id="rId5"/>
              </a:rPr>
              <a:t>.</a:t>
            </a:r>
            <a:r>
              <a:rPr lang="en-US" altLang="ru-RU" sz="1400" u="sng" dirty="0" err="1">
                <a:solidFill>
                  <a:srgbClr val="002060"/>
                </a:solidFill>
                <a:hlinkClick r:id="rId5"/>
              </a:rPr>
              <a:t>gto</a:t>
            </a:r>
            <a:r>
              <a:rPr lang="ru-RU" altLang="ru-RU" sz="1400" u="sng" dirty="0">
                <a:solidFill>
                  <a:srgbClr val="002060"/>
                </a:solidFill>
                <a:hlinkClick r:id="rId5"/>
              </a:rPr>
              <a:t>.</a:t>
            </a:r>
            <a:r>
              <a:rPr lang="en-US" altLang="ru-RU" sz="1400" u="sng" dirty="0" err="1">
                <a:solidFill>
                  <a:srgbClr val="002060"/>
                </a:solidFill>
                <a:hlinkClick r:id="rId5"/>
              </a:rPr>
              <a:t>ru</a:t>
            </a:r>
            <a:r>
              <a:rPr lang="ru-RU" altLang="ru-RU" sz="1400" dirty="0">
                <a:solidFill>
                  <a:srgbClr val="002060"/>
                </a:solidFill>
              </a:rPr>
              <a:t>  путем заполнения специальной анкетой формы с установленным перечнем персональных данных.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Загружается личная фотография в электронном виде в формате «</a:t>
            </a:r>
            <a:r>
              <a:rPr lang="ru-RU" altLang="ru-RU" sz="1400" dirty="0" err="1">
                <a:solidFill>
                  <a:srgbClr val="002060"/>
                </a:solidFill>
              </a:rPr>
              <a:t>jpeg</a:t>
            </a:r>
            <a:r>
              <a:rPr lang="ru-RU" altLang="ru-RU" sz="1400" dirty="0">
                <a:solidFill>
                  <a:srgbClr val="002060"/>
                </a:solidFill>
              </a:rPr>
              <a:t>» с соотношением сторон 3х4 на светлом фоне.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Отправка анкеты на проверку позволяет гражданину стать участником комплекса ГТО, о чем он получает соответствующее письменное уведомление на указанный им адрес электронной почты.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Участие в комплексе ГТО сопровождается присвоением испытуемому уникального УИН – номера, состоящего из 11 цифр.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 smtClean="0">
                <a:solidFill>
                  <a:srgbClr val="002060"/>
                </a:solidFill>
              </a:rPr>
              <a:t>Формирование </a:t>
            </a:r>
            <a:r>
              <a:rPr lang="ru-RU" altLang="ru-RU" sz="1400" dirty="0">
                <a:solidFill>
                  <a:srgbClr val="002060"/>
                </a:solidFill>
              </a:rPr>
              <a:t>индивидуальной заявки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Школа назначает ответственного за ГТО.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Ответственный за ГТО  на основе полученного от Центра тестирования образца распечатывает и выдает учащимся индивидуальные заявки для заполнения, в которых: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- указать все необходимые персональные данные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- выбрать виды испытаний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- подписать согласие на обработку персональных данных у законных представителей 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ru-RU" altLang="ru-RU" sz="1400" dirty="0">
                <a:solidFill>
                  <a:srgbClr val="002060"/>
                </a:solidFill>
              </a:rPr>
              <a:t>После этого заявка передается представителю школы, который проверяет правильность ее заполнения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4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67543" y="98845"/>
            <a:ext cx="8283755" cy="6606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обучающихся к выполнению нормативов ВФСК ГТО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7543" y="1052736"/>
            <a:ext cx="4572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Формирование коллективной заявки</a:t>
            </a:r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- ответственный за ГТО на  основе собранных индивидуальных заявок учащихся  формирует коллективную заявку от школы (отдельно для юношей и девушек) </a:t>
            </a:r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- организует  получение медицинских допусков учащимися у спортивного врача или терапевта</a:t>
            </a:r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- подписывает заявку сам и у директора школы, подпись которого заверяется печатью</a:t>
            </a:r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 </a:t>
            </a:r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4) Подача документов в Центр тестирования</a:t>
            </a:r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Представитель школы:</a:t>
            </a:r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-  передает коллективную заявку  с прилагаемыми индивидуальными заявками (на каждого учащегося указанного в коллективной заявке) администратору </a:t>
            </a:r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ru-RU" sz="1400" dirty="0">
                <a:solidFill>
                  <a:srgbClr val="002060"/>
                </a:solidFill>
              </a:rPr>
              <a:t>- согласовывает с администратором дату и время выполнения испытаний.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5364088" y="928585"/>
            <a:ext cx="3247339" cy="4352499"/>
            <a:chOff x="268421" y="1429186"/>
            <a:chExt cx="2139143" cy="935659"/>
          </a:xfrm>
          <a:scene3d>
            <a:camera prst="orthographicFront"/>
            <a:lightRig rig="flat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68421" y="1429186"/>
              <a:ext cx="2139143" cy="935659"/>
            </a:xfrm>
            <a:prstGeom prst="roundRect">
              <a:avLst>
                <a:gd name="adj" fmla="val 10000"/>
              </a:avLst>
            </a:prstGeom>
            <a:blipFill rotWithShape="0">
              <a:blip r:embed="rId5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295826" y="1456591"/>
              <a:ext cx="2084333" cy="8808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0480" tIns="22860" rIns="3048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052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0" y="3495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67543" y="98845"/>
            <a:ext cx="8283755" cy="6606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обучающихся к выполнению нормативов ВФСК ГТО </a:t>
            </a:r>
          </a:p>
        </p:txBody>
      </p:sp>
      <p:pic>
        <p:nvPicPr>
          <p:cNvPr id="7" name="Picture 3" descr="C:\Users\пк\Desktop\Презентация\Заявка и согласие на обр перс дан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75" y="1330127"/>
            <a:ext cx="2885488" cy="408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пк\Desktop\Презентация\Заявка и согласие на обр перс дан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537" y="1338984"/>
            <a:ext cx="2904066" cy="410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64120" y="764704"/>
            <a:ext cx="8168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Индивидуальная заявка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7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67543" y="98845"/>
            <a:ext cx="8283755" cy="6606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обучающихся к выполнению нормативов ВФСК ГТО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088" y="1151091"/>
            <a:ext cx="8168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Коллективная заявка для юношей.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7278"/>
            <a:ext cx="4073728" cy="288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66" y="2130829"/>
            <a:ext cx="4068497" cy="287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646366" y="1151091"/>
            <a:ext cx="4106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Коллективная заявка для девушек.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9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37" cy="68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9084" y="765221"/>
            <a:ext cx="83622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Планируется, что осуществлять допуск сможет школьный врач на основании ежегодных профилактических медицинских осмотров и определения группы здоровья обучающихся.</a:t>
            </a:r>
            <a:endParaRPr lang="ru-RU" altLang="ru-RU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Z:\!!!asuasu\12312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229043" y="6301881"/>
            <a:ext cx="7516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Реализация комплексного мероприятия ЦТ «Кировский»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«Нормы ГТО»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47992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Медицинское сопровождение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Комплекса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ГТО</a:t>
            </a:r>
          </a:p>
        </p:txBody>
      </p:sp>
      <p:sp>
        <p:nvSpPr>
          <p:cNvPr id="14" name="Овал 13"/>
          <p:cNvSpPr/>
          <p:nvPr/>
        </p:nvSpPr>
        <p:spPr>
          <a:xfrm>
            <a:off x="389084" y="2268926"/>
            <a:ext cx="2447925" cy="23764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cs typeface="Times New Roman" pitchFamily="18" charset="0"/>
              </a:rPr>
              <a:t>К испытаниям допускаются обучающиеся, отнесенные по состоянию здоровья к основной медицинской группе</a:t>
            </a:r>
            <a:endParaRPr lang="ru-RU" sz="1400" dirty="0"/>
          </a:p>
        </p:txBody>
      </p:sp>
      <p:sp>
        <p:nvSpPr>
          <p:cNvPr id="15" name="Овал 14"/>
          <p:cNvSpPr/>
          <p:nvPr/>
        </p:nvSpPr>
        <p:spPr>
          <a:xfrm>
            <a:off x="3203581" y="2268927"/>
            <a:ext cx="2447925" cy="237648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cs typeface="Times New Roman" pitchFamily="18" charset="0"/>
              </a:rPr>
              <a:t>Обучающиеся с подготовительной медицинской группой могут быть допущены только после дополнительного </a:t>
            </a:r>
            <a:r>
              <a:rPr lang="ru-RU" sz="1400" dirty="0" smtClean="0">
                <a:cs typeface="Times New Roman" pitchFamily="18" charset="0"/>
              </a:rPr>
              <a:t>осмотра </a:t>
            </a:r>
            <a:r>
              <a:rPr lang="ru-RU" sz="1400" dirty="0" smtClean="0"/>
              <a:t>терапевтом или спортивным врачом</a:t>
            </a:r>
            <a:endParaRPr lang="ru-RU" sz="14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cs typeface="Times New Roman" pitchFamily="18" charset="0"/>
              </a:rPr>
              <a:t> </a:t>
            </a:r>
            <a:endParaRPr lang="ru-RU" sz="1400" dirty="0"/>
          </a:p>
        </p:txBody>
      </p:sp>
      <p:sp>
        <p:nvSpPr>
          <p:cNvPr id="16" name="Овал 15"/>
          <p:cNvSpPr/>
          <p:nvPr/>
        </p:nvSpPr>
        <p:spPr>
          <a:xfrm>
            <a:off x="6018078" y="2348880"/>
            <a:ext cx="2447925" cy="2393950"/>
          </a:xfrm>
          <a:prstGeom prst="ellipse">
            <a:avLst/>
          </a:prstGeom>
          <a:solidFill>
            <a:srgbClr val="FD61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cs typeface="Times New Roman" pitchFamily="18" charset="0"/>
              </a:rPr>
              <a:t>Обучающиеся со специальной медицинской группой к выполнению нормативов Комплекса ГТО не допускаются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9083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3628</TotalTime>
  <Words>1177</Words>
  <Application>Microsoft Office PowerPoint</Application>
  <PresentationFormat>Экран (4:3)</PresentationFormat>
  <Paragraphs>179</Paragraphs>
  <Slides>22</Slides>
  <Notes>15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Подготовка обучающихся к выполнению нормативов ВФСК ГТО </vt:lpstr>
      <vt:lpstr>Подготовка обучающихся к выполнению нормативов ВФСК ГТО </vt:lpstr>
      <vt:lpstr>Подготовка обучающихся к выполнению нормативов ВФСК ГТО </vt:lpstr>
      <vt:lpstr>Подготовка обучающихся к выполнению нормативов ВФСК ГТО </vt:lpstr>
      <vt:lpstr>Подготовка обучающихся к выполнению нормативов ВФСК ГТО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Pavel</dc:creator>
  <cp:lastModifiedBy>Евгений Михайлович Устьянцев</cp:lastModifiedBy>
  <cp:revision>243</cp:revision>
  <cp:lastPrinted>2012-11-13T09:56:18Z</cp:lastPrinted>
  <dcterms:created xsi:type="dcterms:W3CDTF">2012-06-15T02:42:33Z</dcterms:created>
  <dcterms:modified xsi:type="dcterms:W3CDTF">2016-12-12T08:17:27Z</dcterms:modified>
</cp:coreProperties>
</file>